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0be86f183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0be86f183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52650" y="1227025"/>
            <a:ext cx="1312800" cy="11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Early Civilisation</a:t>
            </a:r>
            <a:r>
              <a:rPr lang="en-GB"/>
              <a:t>- Pirates sell captives for money.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819025" y="3680375"/>
            <a:ext cx="1191900" cy="11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chemeClr val="dk1"/>
                </a:solidFill>
              </a:rPr>
              <a:t>18th Century BC </a:t>
            </a:r>
            <a:r>
              <a:rPr lang="en-GB">
                <a:solidFill>
                  <a:schemeClr val="dk1"/>
                </a:solidFill>
              </a:rPr>
              <a:t>- Slaves are described as ‘objects’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2547425" y="1325300"/>
            <a:ext cx="1431300" cy="10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chemeClr val="dk1"/>
                </a:solidFill>
              </a:rPr>
              <a:t>1619</a:t>
            </a:r>
            <a:r>
              <a:rPr lang="en-GB">
                <a:solidFill>
                  <a:schemeClr val="dk1"/>
                </a:solidFill>
              </a:rPr>
              <a:t> - Transatlantic Slave Trade officially begins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4617500" y="631000"/>
            <a:ext cx="1431300" cy="9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chemeClr val="dk1"/>
                </a:solidFill>
              </a:rPr>
              <a:t>1807</a:t>
            </a:r>
            <a:r>
              <a:rPr lang="en-GB">
                <a:solidFill>
                  <a:schemeClr val="dk1"/>
                </a:solidFill>
              </a:rPr>
              <a:t> - Slave trade becomes illegal in the UK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5276163" y="3716125"/>
            <a:ext cx="1075800" cy="13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chemeClr val="dk1"/>
                </a:solidFill>
              </a:rPr>
              <a:t>1833</a:t>
            </a:r>
            <a:r>
              <a:rPr lang="en-GB">
                <a:solidFill>
                  <a:schemeClr val="dk1"/>
                </a:solidFill>
              </a:rPr>
              <a:t> - Slavery is completely abolished in the UK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5239650" y="1456100"/>
            <a:ext cx="1191900" cy="15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chemeClr val="dk1"/>
                </a:solidFill>
              </a:rPr>
              <a:t>1833</a:t>
            </a:r>
            <a:r>
              <a:rPr lang="en-GB">
                <a:solidFill>
                  <a:schemeClr val="dk1"/>
                </a:solidFill>
              </a:rPr>
              <a:t> - William Wilberforce Dies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3554100" y="3680375"/>
            <a:ext cx="1191900" cy="100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>
                <a:solidFill>
                  <a:schemeClr val="dk1"/>
                </a:solidFill>
              </a:rPr>
              <a:t>1739</a:t>
            </a:r>
            <a:r>
              <a:rPr lang="en-GB">
                <a:solidFill>
                  <a:schemeClr val="dk1"/>
                </a:solidFill>
              </a:rPr>
              <a:t> - Britain is biggest slave trade country 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6687575" y="774875"/>
            <a:ext cx="1500900" cy="13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</a:rPr>
              <a:t>1981</a:t>
            </a:r>
            <a:r>
              <a:rPr lang="en-GB">
                <a:solidFill>
                  <a:schemeClr val="dk1"/>
                </a:solidFill>
              </a:rPr>
              <a:t> - Slavery becomes illegal in Mauritania - the final country to make slavery illegal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2" name="Google Shape;62;p13"/>
          <p:cNvCxnSpPr/>
          <p:nvPr/>
        </p:nvCxnSpPr>
        <p:spPr>
          <a:xfrm>
            <a:off x="378375" y="2774725"/>
            <a:ext cx="8198100" cy="0"/>
          </a:xfrm>
          <a:prstGeom prst="straightConnector1">
            <a:avLst/>
          </a:prstGeom>
          <a:noFill/>
          <a:ln cap="flat" cmpd="sng" w="76200">
            <a:solidFill>
              <a:srgbClr val="FAE007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63" name="Google Shape;63;p13"/>
          <p:cNvSpPr/>
          <p:nvPr/>
        </p:nvSpPr>
        <p:spPr>
          <a:xfrm>
            <a:off x="3098850" y="2651875"/>
            <a:ext cx="245700" cy="245700"/>
          </a:xfrm>
          <a:prstGeom prst="ellipse">
            <a:avLst/>
          </a:prstGeom>
          <a:solidFill>
            <a:srgbClr val="FAE007"/>
          </a:solidFill>
          <a:ln cap="flat" cmpd="sng" w="38100">
            <a:solidFill>
              <a:srgbClr val="FAE00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1286500" y="2651875"/>
            <a:ext cx="245700" cy="245700"/>
          </a:xfrm>
          <a:prstGeom prst="ellipse">
            <a:avLst/>
          </a:prstGeom>
          <a:solidFill>
            <a:srgbClr val="FAE007"/>
          </a:solidFill>
          <a:ln cap="flat" cmpd="sng" w="38100">
            <a:solidFill>
              <a:srgbClr val="FAE00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4018875" y="2651875"/>
            <a:ext cx="245700" cy="245700"/>
          </a:xfrm>
          <a:prstGeom prst="ellipse">
            <a:avLst/>
          </a:prstGeom>
          <a:solidFill>
            <a:srgbClr val="FAE007"/>
          </a:solidFill>
          <a:ln cap="flat" cmpd="sng" w="38100">
            <a:solidFill>
              <a:srgbClr val="FAE00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5249975" y="2651875"/>
            <a:ext cx="245700" cy="245700"/>
          </a:xfrm>
          <a:prstGeom prst="ellipse">
            <a:avLst/>
          </a:prstGeom>
          <a:solidFill>
            <a:srgbClr val="FAE007"/>
          </a:solidFill>
          <a:ln cap="flat" cmpd="sng" w="38100">
            <a:solidFill>
              <a:srgbClr val="FAE00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5608688" y="2651875"/>
            <a:ext cx="245700" cy="245700"/>
          </a:xfrm>
          <a:prstGeom prst="ellipse">
            <a:avLst/>
          </a:prstGeom>
          <a:solidFill>
            <a:srgbClr val="FAE007"/>
          </a:solidFill>
          <a:ln cap="flat" cmpd="sng" w="38100">
            <a:solidFill>
              <a:srgbClr val="FAE00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7075575" y="2651875"/>
            <a:ext cx="245700" cy="245700"/>
          </a:xfrm>
          <a:prstGeom prst="ellipse">
            <a:avLst/>
          </a:prstGeom>
          <a:solidFill>
            <a:srgbClr val="FAE007"/>
          </a:solidFill>
          <a:ln cap="flat" cmpd="sng" w="38100">
            <a:solidFill>
              <a:srgbClr val="FAE00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 txBox="1"/>
          <p:nvPr/>
        </p:nvSpPr>
        <p:spPr>
          <a:xfrm>
            <a:off x="0" y="62025"/>
            <a:ext cx="6588600" cy="12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600">
                <a:solidFill>
                  <a:srgbClr val="FFFFFF"/>
                </a:solidFill>
                <a:highlight>
                  <a:srgbClr val="FAE007"/>
                </a:highlight>
              </a:rPr>
              <a:t>Slavery Timeline </a:t>
            </a:r>
            <a:endParaRPr b="1" sz="4600">
              <a:solidFill>
                <a:srgbClr val="FFFFFF"/>
              </a:solidFill>
              <a:highlight>
                <a:srgbClr val="FAE007"/>
              </a:highlight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689175" y="2982325"/>
            <a:ext cx="1500900" cy="11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</a:rPr>
              <a:t>Today</a:t>
            </a:r>
            <a:r>
              <a:rPr lang="en-GB">
                <a:solidFill>
                  <a:schemeClr val="dk1"/>
                </a:solidFill>
              </a:rPr>
              <a:t> - Slavery continues illegally... often behind closed doors. 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1" name="Google Shape;71;p13"/>
          <p:cNvCxnSpPr/>
          <p:nvPr/>
        </p:nvCxnSpPr>
        <p:spPr>
          <a:xfrm>
            <a:off x="1414975" y="2897575"/>
            <a:ext cx="0" cy="743100"/>
          </a:xfrm>
          <a:prstGeom prst="straightConnector1">
            <a:avLst/>
          </a:prstGeom>
          <a:noFill/>
          <a:ln cap="flat" cmpd="sng" w="28575">
            <a:solidFill>
              <a:srgbClr val="FAE007"/>
            </a:solidFill>
            <a:prstDash val="solid"/>
            <a:round/>
            <a:headEnd len="med" w="med" type="none"/>
            <a:tailEnd len="med" w="med" type="oval"/>
          </a:ln>
        </p:spPr>
      </p:cxnSp>
      <p:cxnSp>
        <p:nvCxnSpPr>
          <p:cNvPr id="72" name="Google Shape;72;p13"/>
          <p:cNvCxnSpPr/>
          <p:nvPr/>
        </p:nvCxnSpPr>
        <p:spPr>
          <a:xfrm>
            <a:off x="4150050" y="2897575"/>
            <a:ext cx="0" cy="743100"/>
          </a:xfrm>
          <a:prstGeom prst="straightConnector1">
            <a:avLst/>
          </a:prstGeom>
          <a:noFill/>
          <a:ln cap="flat" cmpd="sng" w="28575">
            <a:solidFill>
              <a:srgbClr val="FAE007"/>
            </a:solidFill>
            <a:prstDash val="solid"/>
            <a:round/>
            <a:headEnd len="med" w="med" type="none"/>
            <a:tailEnd len="med" w="med" type="oval"/>
          </a:ln>
        </p:spPr>
      </p:cxnSp>
      <p:cxnSp>
        <p:nvCxnSpPr>
          <p:cNvPr id="73" name="Google Shape;73;p13"/>
          <p:cNvCxnSpPr/>
          <p:nvPr/>
        </p:nvCxnSpPr>
        <p:spPr>
          <a:xfrm>
            <a:off x="5731538" y="2816725"/>
            <a:ext cx="0" cy="857400"/>
          </a:xfrm>
          <a:prstGeom prst="straightConnector1">
            <a:avLst/>
          </a:prstGeom>
          <a:noFill/>
          <a:ln cap="flat" cmpd="sng" w="28575">
            <a:solidFill>
              <a:srgbClr val="FAE007"/>
            </a:solidFill>
            <a:prstDash val="solid"/>
            <a:round/>
            <a:headEnd len="med" w="med" type="none"/>
            <a:tailEnd len="med" w="med" type="oval"/>
          </a:ln>
        </p:spPr>
      </p:cxnSp>
      <p:cxnSp>
        <p:nvCxnSpPr>
          <p:cNvPr id="74" name="Google Shape;74;p13"/>
          <p:cNvCxnSpPr/>
          <p:nvPr/>
        </p:nvCxnSpPr>
        <p:spPr>
          <a:xfrm rot="10800000">
            <a:off x="5327000" y="1561900"/>
            <a:ext cx="12300" cy="1107000"/>
          </a:xfrm>
          <a:prstGeom prst="straightConnector1">
            <a:avLst/>
          </a:prstGeom>
          <a:noFill/>
          <a:ln cap="flat" cmpd="sng" w="28575">
            <a:solidFill>
              <a:srgbClr val="FAE007"/>
            </a:solidFill>
            <a:prstDash val="solid"/>
            <a:round/>
            <a:headEnd len="med" w="med" type="none"/>
            <a:tailEnd len="med" w="med" type="oval"/>
          </a:ln>
        </p:spPr>
      </p:cxnSp>
      <p:cxnSp>
        <p:nvCxnSpPr>
          <p:cNvPr id="75" name="Google Shape;75;p13"/>
          <p:cNvCxnSpPr/>
          <p:nvPr/>
        </p:nvCxnSpPr>
        <p:spPr>
          <a:xfrm>
            <a:off x="5750575" y="2397925"/>
            <a:ext cx="0" cy="331500"/>
          </a:xfrm>
          <a:prstGeom prst="straightConnector1">
            <a:avLst/>
          </a:prstGeom>
          <a:noFill/>
          <a:ln cap="flat" cmpd="sng" w="28575">
            <a:solidFill>
              <a:srgbClr val="FAE007"/>
            </a:solidFill>
            <a:prstDash val="solid"/>
            <a:round/>
            <a:headEnd len="med" w="med" type="oval"/>
            <a:tailEnd len="med" w="med" type="none"/>
          </a:ln>
        </p:spPr>
      </p:cxnSp>
      <p:cxnSp>
        <p:nvCxnSpPr>
          <p:cNvPr id="76" name="Google Shape;76;p13"/>
          <p:cNvCxnSpPr/>
          <p:nvPr/>
        </p:nvCxnSpPr>
        <p:spPr>
          <a:xfrm flipH="1">
            <a:off x="7198500" y="2190750"/>
            <a:ext cx="2400" cy="555600"/>
          </a:xfrm>
          <a:prstGeom prst="straightConnector1">
            <a:avLst/>
          </a:prstGeom>
          <a:noFill/>
          <a:ln cap="flat" cmpd="sng" w="28575">
            <a:solidFill>
              <a:srgbClr val="FAE007"/>
            </a:solidFill>
            <a:prstDash val="solid"/>
            <a:round/>
            <a:headEnd len="med" w="med" type="oval"/>
            <a:tailEnd len="med" w="med" type="none"/>
          </a:ln>
        </p:spPr>
      </p:cxnSp>
      <p:cxnSp>
        <p:nvCxnSpPr>
          <p:cNvPr id="77" name="Google Shape;77;p13"/>
          <p:cNvCxnSpPr/>
          <p:nvPr/>
        </p:nvCxnSpPr>
        <p:spPr>
          <a:xfrm flipH="1">
            <a:off x="3220500" y="2293950"/>
            <a:ext cx="2400" cy="555600"/>
          </a:xfrm>
          <a:prstGeom prst="straightConnector1">
            <a:avLst/>
          </a:prstGeom>
          <a:noFill/>
          <a:ln cap="flat" cmpd="sng" w="28575">
            <a:solidFill>
              <a:srgbClr val="FAE007"/>
            </a:solidFill>
            <a:prstDash val="solid"/>
            <a:round/>
            <a:headEnd len="med" w="med" type="oval"/>
            <a:tailEnd len="med" w="med" type="none"/>
          </a:ln>
        </p:spPr>
      </p:cxnSp>
      <p:cxnSp>
        <p:nvCxnSpPr>
          <p:cNvPr id="78" name="Google Shape;78;p13"/>
          <p:cNvCxnSpPr/>
          <p:nvPr/>
        </p:nvCxnSpPr>
        <p:spPr>
          <a:xfrm flipH="1" rot="10800000">
            <a:off x="999988" y="2436325"/>
            <a:ext cx="6600" cy="293100"/>
          </a:xfrm>
          <a:prstGeom prst="straightConnector1">
            <a:avLst/>
          </a:prstGeom>
          <a:noFill/>
          <a:ln cap="flat" cmpd="sng" w="28575">
            <a:solidFill>
              <a:srgbClr val="FAE007"/>
            </a:solidFill>
            <a:prstDash val="solid"/>
            <a:round/>
            <a:headEnd len="med" w="med" type="none"/>
            <a:tailEnd len="med" w="med" type="oval"/>
          </a:ln>
        </p:spPr>
      </p:cxnSp>
      <p:sp>
        <p:nvSpPr>
          <p:cNvPr id="79" name="Google Shape;79;p13"/>
          <p:cNvSpPr/>
          <p:nvPr/>
        </p:nvSpPr>
        <p:spPr>
          <a:xfrm>
            <a:off x="870700" y="2651875"/>
            <a:ext cx="245700" cy="245700"/>
          </a:xfrm>
          <a:prstGeom prst="ellipse">
            <a:avLst/>
          </a:prstGeom>
          <a:solidFill>
            <a:srgbClr val="FAE007"/>
          </a:solidFill>
          <a:ln cap="flat" cmpd="sng" w="38100">
            <a:solidFill>
              <a:srgbClr val="FAE00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