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e6f210e2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e6f210e2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ea56a036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ea56a036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19c877c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19c877c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ea56a036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ea56a036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19c877c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19c877c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globalslaveryindex.org/2018/data/maps/#preval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131875"/>
            <a:ext cx="8520600" cy="99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/>
              <a:t>40-45 Million… what?</a:t>
            </a:r>
            <a:endParaRPr b="1" sz="48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954975"/>
            <a:ext cx="8124902" cy="395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954975"/>
            <a:ext cx="8124902" cy="395467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49750" y="92800"/>
            <a:ext cx="8644500" cy="9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/>
              <a:t>Top 10 - Highest number of Slaves (Raw Data)</a:t>
            </a:r>
            <a:endParaRPr b="1" sz="3000"/>
          </a:p>
        </p:txBody>
      </p:sp>
      <p:sp>
        <p:nvSpPr>
          <p:cNvPr id="64" name="Google Shape;64;p14"/>
          <p:cNvSpPr txBox="1"/>
          <p:nvPr/>
        </p:nvSpPr>
        <p:spPr>
          <a:xfrm>
            <a:off x="5535000" y="4684350"/>
            <a:ext cx="35598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Amatic SC"/>
                <a:ea typeface="Amatic SC"/>
                <a:cs typeface="Amatic SC"/>
                <a:sym typeface="Amatic SC"/>
              </a:rPr>
              <a:t>Mark a cross on the countries with the highest </a:t>
            </a:r>
            <a:r>
              <a:rPr b="1" lang="en-GB" sz="1200">
                <a:latin typeface="Amatic SC"/>
                <a:ea typeface="Amatic SC"/>
                <a:cs typeface="Amatic SC"/>
                <a:sym typeface="Amatic SC"/>
              </a:rPr>
              <a:t>number</a:t>
            </a:r>
            <a:r>
              <a:rPr lang="en-GB" sz="1200">
                <a:latin typeface="Amatic SC"/>
                <a:ea typeface="Amatic SC"/>
                <a:cs typeface="Amatic SC"/>
                <a:sym typeface="Amatic SC"/>
              </a:rPr>
              <a:t> of slaves today</a:t>
            </a:r>
            <a:endParaRPr sz="12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4095" t="0"/>
          <a:stretch/>
        </p:blipFill>
        <p:spPr>
          <a:xfrm>
            <a:off x="509550" y="954975"/>
            <a:ext cx="7781176" cy="395467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152900" y="3086150"/>
            <a:ext cx="3248100" cy="16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India</a:t>
            </a:r>
            <a:r>
              <a:rPr lang="en-GB" sz="1000"/>
              <a:t> 7.9million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China </a:t>
            </a:r>
            <a:r>
              <a:rPr lang="en-GB" sz="1000"/>
              <a:t>3.8million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Pakistan</a:t>
            </a:r>
            <a:r>
              <a:rPr lang="en-GB" sz="1000"/>
              <a:t> 3.2million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North Korea</a:t>
            </a:r>
            <a:r>
              <a:rPr lang="en-GB" sz="1000"/>
              <a:t> 2.6Million*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Nigeria </a:t>
            </a:r>
            <a:r>
              <a:rPr lang="en-GB" sz="1000"/>
              <a:t>1.4million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Iran</a:t>
            </a:r>
            <a:r>
              <a:rPr lang="en-GB" sz="1000"/>
              <a:t> 1.3million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Indonesia</a:t>
            </a:r>
            <a:r>
              <a:rPr lang="en-GB" sz="1000"/>
              <a:t> 1.2million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Democratic Republic </a:t>
            </a:r>
            <a:endParaRPr b="1" sz="1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/>
              <a:t>of the Congo</a:t>
            </a:r>
            <a:r>
              <a:rPr lang="en-GB" sz="1000"/>
              <a:t> 1million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Russia</a:t>
            </a:r>
            <a:r>
              <a:rPr lang="en-GB" sz="1000"/>
              <a:t> 794,000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b="1" lang="en-GB" sz="1000"/>
              <a:t>Philippines</a:t>
            </a:r>
            <a:r>
              <a:rPr lang="en-GB" sz="1000"/>
              <a:t> 784,000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155850" y="59950"/>
            <a:ext cx="8832300" cy="10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/>
              <a:t>Top 10 - Highest Percentage % of Slaves</a:t>
            </a:r>
            <a:endParaRPr b="1" sz="30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954975"/>
            <a:ext cx="8124902" cy="395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50" y="954975"/>
            <a:ext cx="8062949" cy="395467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3145500" y="4684350"/>
            <a:ext cx="60480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Amatic SC"/>
                <a:ea typeface="Amatic SC"/>
                <a:cs typeface="Amatic SC"/>
                <a:sym typeface="Amatic SC"/>
              </a:rPr>
              <a:t>Mark a cross on the countries with the highest number of slaves as a percentage of their population. (Slaves per 1000 population)</a:t>
            </a:r>
            <a:endParaRPr sz="12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31600" y="4909650"/>
            <a:ext cx="45225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Data from: </a:t>
            </a:r>
            <a:r>
              <a:rPr lang="en-GB" sz="600"/>
              <a:t>https://www.globalslaveryindex.org/2018/data/maps/#prevalence</a:t>
            </a:r>
            <a:endParaRPr sz="600"/>
          </a:p>
        </p:txBody>
      </p:sp>
      <p:sp>
        <p:nvSpPr>
          <p:cNvPr id="77" name="Google Shape;77;p15"/>
          <p:cNvSpPr txBox="1"/>
          <p:nvPr/>
        </p:nvSpPr>
        <p:spPr>
          <a:xfrm>
            <a:off x="231600" y="3240150"/>
            <a:ext cx="2386800" cy="16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North Korea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Eritrea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Burundi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Central African Republic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Afghanistan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Mauritania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South Sudan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Pakistan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Cambodia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Iran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954975"/>
            <a:ext cx="8124902" cy="395467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6534000" y="4684350"/>
            <a:ext cx="25608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Amatic SC"/>
                <a:ea typeface="Amatic SC"/>
                <a:cs typeface="Amatic SC"/>
                <a:sym typeface="Amatic SC"/>
              </a:rPr>
              <a:t>Mark a cross on the countries with slavery today</a:t>
            </a:r>
            <a:endParaRPr sz="12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68350" y="119200"/>
            <a:ext cx="86073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/>
              <a:t>Which other countries is slavery found in today?</a:t>
            </a:r>
            <a:endParaRPr b="1"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231600" y="71950"/>
            <a:ext cx="8548800" cy="29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/>
              <a:t>Top 10 - Nationalities of Slaves Held</a:t>
            </a:r>
            <a:r>
              <a:rPr b="1" lang="en-GB" sz="3000"/>
              <a:t> in the UK</a:t>
            </a:r>
            <a:r>
              <a:rPr b="1" lang="en-GB" sz="3000"/>
              <a:t> </a:t>
            </a:r>
            <a:endParaRPr b="1" sz="3000"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954975"/>
            <a:ext cx="8124902" cy="395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525" y="975400"/>
            <a:ext cx="8040975" cy="391382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5926500" y="4684350"/>
            <a:ext cx="30240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Amatic SC"/>
                <a:ea typeface="Amatic SC"/>
                <a:cs typeface="Amatic SC"/>
                <a:sym typeface="Amatic SC"/>
              </a:rPr>
              <a:t>Mark a cross on the top 10 Nationalities of SLaves in the UK Today</a:t>
            </a:r>
            <a:endParaRPr sz="12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231600" y="4837800"/>
            <a:ext cx="52449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/>
              <a:t>Data from: http://www.nationalcrimeagency.gov.uk/publications/national-referral-mechanism-statistics/2017-nrm-statistics/884-nrm-annual-report-2017/file </a:t>
            </a:r>
            <a:endParaRPr sz="600"/>
          </a:p>
        </p:txBody>
      </p:sp>
      <p:sp>
        <p:nvSpPr>
          <p:cNvPr id="96" name="Google Shape;96;p17"/>
          <p:cNvSpPr txBox="1"/>
          <p:nvPr/>
        </p:nvSpPr>
        <p:spPr>
          <a:xfrm>
            <a:off x="231600" y="3240150"/>
            <a:ext cx="2386800" cy="16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United Kingdom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Albania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Vietnam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China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Nigeria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Romania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Sudan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Eritrea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India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en-GB" sz="1000"/>
              <a:t>Poland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AE007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231600" y="233850"/>
            <a:ext cx="8680800" cy="4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920250" y="1289250"/>
            <a:ext cx="73035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u="sng">
                <a:solidFill>
                  <a:schemeClr val="hlink"/>
                </a:solidFill>
                <a:hlinkClick r:id="rId3"/>
              </a:rPr>
              <a:t>https://www.globalslaveryindex.org/2018/data/maps/#prevalence</a:t>
            </a:r>
            <a:endParaRPr sz="3000"/>
          </a:p>
        </p:txBody>
      </p:sp>
      <p:sp>
        <p:nvSpPr>
          <p:cNvPr id="103" name="Google Shape;103;p18"/>
          <p:cNvSpPr txBox="1"/>
          <p:nvPr/>
        </p:nvSpPr>
        <p:spPr>
          <a:xfrm>
            <a:off x="2857500" y="2193750"/>
            <a:ext cx="35145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Take some time to explore the global sla</a:t>
            </a:r>
            <a:r>
              <a:rPr lang="en-GB" sz="2400"/>
              <a:t>very index as a cl</a:t>
            </a:r>
            <a:r>
              <a:rPr lang="en-GB" sz="2400"/>
              <a:t>ass.</a:t>
            </a:r>
            <a:endParaRPr sz="2400"/>
          </a:p>
        </p:txBody>
      </p:sp>
      <p:sp>
        <p:nvSpPr>
          <p:cNvPr id="104" name="Google Shape;104;p18"/>
          <p:cNvSpPr txBox="1"/>
          <p:nvPr/>
        </p:nvSpPr>
        <p:spPr>
          <a:xfrm>
            <a:off x="661500" y="3638250"/>
            <a:ext cx="7573500" cy="11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countries would be interesting to learn about?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Which countries have a good response to slavery? Is it enough? </a:t>
            </a: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3655200" y="689900"/>
            <a:ext cx="18336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000">
                <a:solidFill>
                  <a:srgbClr val="D9D9D9"/>
                </a:solidFill>
              </a:rPr>
              <a:t>Optional</a:t>
            </a:r>
            <a:endParaRPr i="1" sz="300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